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5" r:id="rId2"/>
    <p:sldId id="264" r:id="rId3"/>
    <p:sldId id="270" r:id="rId4"/>
    <p:sldId id="268" r:id="rId5"/>
    <p:sldId id="271" r:id="rId6"/>
    <p:sldId id="258" r:id="rId7"/>
    <p:sldId id="272"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94550" autoAdjust="0"/>
  </p:normalViewPr>
  <p:slideViewPr>
    <p:cSldViewPr>
      <p:cViewPr varScale="1">
        <p:scale>
          <a:sx n="84" d="100"/>
          <a:sy n="84" d="100"/>
        </p:scale>
        <p:origin x="-1152" y="-72"/>
      </p:cViewPr>
      <p:guideLst>
        <p:guide orient="horz" pos="2160"/>
        <p:guide pos="2880"/>
      </p:guideLst>
    </p:cSldViewPr>
  </p:slideViewPr>
  <p:outlineViewPr>
    <p:cViewPr>
      <p:scale>
        <a:sx n="33" d="100"/>
        <a:sy n="33" d="100"/>
      </p:scale>
      <p:origin x="0" y="131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68203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65511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6722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74507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5314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87449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1D8BD707-D9CF-40AE-B4C6-C98DA3205C09}" type="datetimeFigureOut">
              <a:rPr lang="en-US" smtClean="0"/>
              <a:pPr/>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27519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1D8BD707-D9CF-40AE-B4C6-C98DA3205C09}" type="datetimeFigureOut">
              <a:rPr lang="en-US" smtClean="0"/>
              <a:pPr/>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8037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10813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30525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95391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4/15/2020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95455487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ctr">
              <a:buNone/>
              <a:defRPr/>
            </a:pPr>
            <a:r>
              <a:rPr lang="ar-EG" b="1" dirty="0" smtClean="0">
                <a:solidFill>
                  <a:srgbClr val="0070C0"/>
                </a:solidFill>
              </a:rPr>
              <a:t>المحاضرة العاشره</a:t>
            </a:r>
          </a:p>
          <a:p>
            <a:pPr>
              <a:defRPr/>
            </a:pPr>
            <a:r>
              <a:rPr lang="ar-EG" b="1" dirty="0" smtClean="0">
                <a:solidFill>
                  <a:srgbClr val="FF0000"/>
                </a:solidFill>
              </a:rPr>
              <a:t>مقرر </a:t>
            </a:r>
            <a:r>
              <a:rPr lang="ar-EG" b="1" dirty="0">
                <a:solidFill>
                  <a:srgbClr val="FF0000"/>
                </a:solidFill>
              </a:rPr>
              <a:t>المسطحات الخضراء ( اختياري)</a:t>
            </a:r>
          </a:p>
          <a:p>
            <a:pPr marL="0" indent="0">
              <a:buNone/>
              <a:defRPr/>
            </a:pPr>
            <a:endParaRPr lang="ar-EG" dirty="0"/>
          </a:p>
          <a:p>
            <a:pPr>
              <a:defRPr/>
            </a:pPr>
            <a:r>
              <a:rPr lang="ar-EG" sz="2800" dirty="0">
                <a:solidFill>
                  <a:schemeClr val="bg2">
                    <a:lumMod val="10000"/>
                  </a:schemeClr>
                </a:solidFill>
              </a:rPr>
              <a:t>طلاب المستوي الرابع برنامج الانتاج النباتي تخصص البساتين</a:t>
            </a:r>
          </a:p>
          <a:p>
            <a:pPr algn="ctr">
              <a:defRPr/>
            </a:pPr>
            <a:r>
              <a:rPr lang="ar-EG" dirty="0">
                <a:solidFill>
                  <a:srgbClr val="C00000"/>
                </a:solidFill>
              </a:rPr>
              <a:t>اعداد</a:t>
            </a:r>
          </a:p>
          <a:p>
            <a:pPr marL="0" indent="0">
              <a:buNone/>
              <a:defRPr/>
            </a:pPr>
            <a:r>
              <a:rPr lang="ar-EG" sz="4400" b="1" dirty="0" smtClean="0">
                <a:solidFill>
                  <a:srgbClr val="002060"/>
                </a:solidFill>
              </a:rPr>
              <a:t>  ا.د/ياسر </a:t>
            </a:r>
            <a:r>
              <a:rPr lang="ar-EG" sz="4400" b="1" dirty="0">
                <a:solidFill>
                  <a:srgbClr val="002060"/>
                </a:solidFill>
              </a:rPr>
              <a:t>عبد </a:t>
            </a:r>
            <a:r>
              <a:rPr lang="ar-EG" sz="4400" b="1" dirty="0" smtClean="0">
                <a:solidFill>
                  <a:srgbClr val="002060"/>
                </a:solidFill>
              </a:rPr>
              <a:t>الفتاح عبد العاطي  غطاس</a:t>
            </a:r>
          </a:p>
          <a:p>
            <a:pPr marL="0" indent="0">
              <a:buNone/>
              <a:defRPr/>
            </a:pPr>
            <a:endParaRPr lang="ar-EG" sz="4400" b="1" dirty="0">
              <a:solidFill>
                <a:srgbClr val="002060"/>
              </a:solidFill>
            </a:endParaRPr>
          </a:p>
          <a:p>
            <a:pPr marL="0" indent="0">
              <a:buNone/>
              <a:defRPr/>
            </a:pPr>
            <a:r>
              <a:rPr lang="ar-EG" sz="2400" b="1" dirty="0">
                <a:solidFill>
                  <a:srgbClr val="FF0000"/>
                </a:solidFill>
              </a:rPr>
              <a:t>استاذ زهور ونباتات الزينة والنباتات الطبية والعطرية وزراعة الانسجه المساعد</a:t>
            </a:r>
          </a:p>
          <a:p>
            <a:pPr marL="0" indent="0">
              <a:buNone/>
              <a:defRPr/>
            </a:pPr>
            <a:r>
              <a:rPr lang="ar-EG" sz="2400" b="1" dirty="0" smtClean="0">
                <a:solidFill>
                  <a:srgbClr val="FF0000"/>
                </a:solidFill>
              </a:rPr>
              <a:t>                              كلية </a:t>
            </a:r>
            <a:r>
              <a:rPr lang="ar-EG" sz="2400" b="1" dirty="0">
                <a:solidFill>
                  <a:srgbClr val="FF0000"/>
                </a:solidFill>
              </a:rPr>
              <a:t>الزراعه بمشتهر – جامعة بنها</a:t>
            </a:r>
          </a:p>
          <a:p>
            <a:endParaRPr lang="ar-EG" dirty="0"/>
          </a:p>
        </p:txBody>
      </p:sp>
    </p:spTree>
    <p:extLst>
      <p:ext uri="{BB962C8B-B14F-4D97-AF65-F5344CB8AC3E}">
        <p14:creationId xmlns:p14="http://schemas.microsoft.com/office/powerpoint/2010/main" val="3796187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ar-EG" dirty="0" smtClean="0">
                <a:solidFill>
                  <a:prstClr val="black"/>
                </a:solidFill>
              </a:rPr>
              <a:t>النجيل الصناعي </a:t>
            </a:r>
            <a:endParaRPr lang="ar-EG" dirty="0"/>
          </a:p>
        </p:txBody>
      </p:sp>
      <p:sp>
        <p:nvSpPr>
          <p:cNvPr id="3" name="Content Placeholder 2"/>
          <p:cNvSpPr>
            <a:spLocks noGrp="1"/>
          </p:cNvSpPr>
          <p:nvPr>
            <p:ph idx="1"/>
          </p:nvPr>
        </p:nvSpPr>
        <p:spPr>
          <a:xfrm>
            <a:off x="891822" y="838200"/>
            <a:ext cx="8229600" cy="5791200"/>
          </a:xfrm>
        </p:spPr>
        <p:txBody>
          <a:bodyPr>
            <a:noAutofit/>
          </a:bodyPr>
          <a:lstStyle/>
          <a:p>
            <a:pPr algn="just"/>
            <a:r>
              <a:rPr lang="ar-EG" dirty="0" smtClean="0"/>
              <a:t>بدات محاولات انتاج النجيل الصناعي المكون من الياف صناعية  منذ اوائل الستينات حتي وصلنا في عام 2002 ال خصائص قريبة من النجيل الطبيعي  وهناك طلب علمي متزايد علي النجيل الصناعي خاصه مع ظهور انظمه حديثة لانشائه ومنافستة الكبيرة للنجيل الطبيعي </a:t>
            </a:r>
            <a:r>
              <a:rPr lang="ar-EG" sz="2400" dirty="0" smtClean="0"/>
              <a:t>.</a:t>
            </a:r>
          </a:p>
          <a:p>
            <a:r>
              <a:rPr lang="ar-EG" sz="3600" dirty="0" smtClean="0">
                <a:solidFill>
                  <a:srgbClr val="0070C0"/>
                </a:solidFill>
              </a:rPr>
              <a:t>اجيال النجيل الصناعي </a:t>
            </a:r>
          </a:p>
          <a:p>
            <a:pPr algn="just"/>
            <a:r>
              <a:rPr lang="ar-EG" dirty="0" smtClean="0"/>
              <a:t>وهناك ثلاث اجيال للنجيل الصناعي فالجيل الاول اشتمل علي علي الاستروتيرف والترتان والبولي تيرف  وبلغ طول الياف الفيبر بشكل عام بة 1.3سم وبه خطوط نيلون ومثبتة في البوليستر .</a:t>
            </a:r>
          </a:p>
        </p:txBody>
      </p:sp>
    </p:spTree>
    <p:extLst>
      <p:ext uri="{BB962C8B-B14F-4D97-AF65-F5344CB8AC3E}">
        <p14:creationId xmlns:p14="http://schemas.microsoft.com/office/powerpoint/2010/main" val="17566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r>
              <a:rPr lang="ar-EG" dirty="0"/>
              <a:t>والجيل الثاني واكتشفه فريدريك هاس عام 1976 وبه وساده سفلية يعلوها سجاده عليها الياف اطول من الجيل الاول والسجاده مملؤة برمل السليكا لعدة ملليمترات من ارتفاع الالياف مما يجعلها قائمة ويصل طولها الي 2.5سم ومصنوعه من البولبروبيلين وكل متر مربع به 20-25كجم رمل ويركب علي وساده مطاطية مسامية ولكن هذا الجيل استخدم في اوروبا ولم يتم قبوله عالميا.</a:t>
            </a:r>
          </a:p>
          <a:p>
            <a:pPr algn="just"/>
            <a:r>
              <a:rPr lang="ar-EG" dirty="0"/>
              <a:t>اما الجيل الثالث من النجيل الصناعي هو نظام مملوء ولكن ليس بالرمل فقط ولكنه يحتوي علي المطاط او مخلوط من قطع المطاط ورمل السليكا والذي يستخدم </a:t>
            </a:r>
            <a:r>
              <a:rPr lang="ar-EG" dirty="0" smtClean="0"/>
              <a:t>كماده مالئة</a:t>
            </a:r>
            <a:endParaRPr lang="ar-EG" dirty="0"/>
          </a:p>
          <a:p>
            <a:endParaRPr lang="ar-EG" dirty="0"/>
          </a:p>
        </p:txBody>
      </p:sp>
    </p:spTree>
    <p:extLst>
      <p:ext uri="{BB962C8B-B14F-4D97-AF65-F5344CB8AC3E}">
        <p14:creationId xmlns:p14="http://schemas.microsoft.com/office/powerpoint/2010/main" val="2349688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229600" cy="5897563"/>
          </a:xfrm>
        </p:spPr>
        <p:txBody>
          <a:bodyPr>
            <a:normAutofit/>
          </a:bodyPr>
          <a:lstStyle/>
          <a:p>
            <a:pPr marL="0" indent="0" algn="just">
              <a:buNone/>
            </a:pPr>
            <a:r>
              <a:rPr lang="ar-EG" dirty="0" smtClean="0"/>
              <a:t>وفي عام 2001 اعلنت الفيفا انه المباريات ممكن لعبها علي مسطحات النجيل الصناعي الجيل الثالث واول مباراة لعبت كانت في هلسنكي –فنلندا  عام2003 </a:t>
            </a:r>
          </a:p>
          <a:p>
            <a:pPr marL="0" indent="0" algn="just">
              <a:buNone/>
            </a:pPr>
            <a:r>
              <a:rPr lang="ar-EG" dirty="0" smtClean="0"/>
              <a:t>معظم انواع الجيل الثالث تحتوي علي دعامة افقية تجعل الالياف قائمه حتي طول 7سم ومصنوعه من النيلون او البولي بروبلين او البولي اثيلين وهي ممتلئة بالماده المالئة حتي ارتفاع 5سم وهي مفروده علي قاعده من كتلة مهروسة او اسفلت مع وجود طبقة ماصه للصدمات بين السجاده والقاعده.</a:t>
            </a:r>
          </a:p>
        </p:txBody>
      </p:sp>
    </p:spTree>
    <p:extLst>
      <p:ext uri="{BB962C8B-B14F-4D97-AF65-F5344CB8AC3E}">
        <p14:creationId xmlns:p14="http://schemas.microsoft.com/office/powerpoint/2010/main" val="3508749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fontScale="90000"/>
          </a:bodyPr>
          <a:lstStyle/>
          <a:p>
            <a:r>
              <a:rPr lang="ar-EG" dirty="0">
                <a:solidFill>
                  <a:schemeClr val="tx2">
                    <a:lumMod val="60000"/>
                    <a:lumOff val="40000"/>
                  </a:schemeClr>
                </a:solidFill>
              </a:rPr>
              <a:t>انشاء </a:t>
            </a:r>
            <a:r>
              <a:rPr lang="ar-EG" dirty="0" smtClean="0">
                <a:solidFill>
                  <a:schemeClr val="tx2">
                    <a:lumMod val="60000"/>
                    <a:lumOff val="40000"/>
                  </a:schemeClr>
                </a:solidFill>
              </a:rPr>
              <a:t>ملاعب </a:t>
            </a:r>
            <a:r>
              <a:rPr lang="ar-EG" dirty="0">
                <a:solidFill>
                  <a:schemeClr val="tx2">
                    <a:lumMod val="60000"/>
                    <a:lumOff val="40000"/>
                  </a:schemeClr>
                </a:solidFill>
              </a:rPr>
              <a:t>النجيل الصناعي الجيل </a:t>
            </a:r>
            <a:r>
              <a:rPr lang="ar-EG" dirty="0" smtClean="0">
                <a:solidFill>
                  <a:schemeClr val="tx2">
                    <a:lumMod val="60000"/>
                    <a:lumOff val="40000"/>
                  </a:schemeClr>
                </a:solidFill>
              </a:rPr>
              <a:t>الثالث </a:t>
            </a:r>
            <a:r>
              <a:rPr lang="ar-EG" dirty="0"/>
              <a:t/>
            </a:r>
            <a:br>
              <a:rPr lang="ar-EG" dirty="0"/>
            </a:br>
            <a:endParaRPr lang="ar-EG" dirty="0"/>
          </a:p>
        </p:txBody>
      </p:sp>
      <p:sp>
        <p:nvSpPr>
          <p:cNvPr id="3" name="Content Placeholder 2"/>
          <p:cNvSpPr>
            <a:spLocks noGrp="1"/>
          </p:cNvSpPr>
          <p:nvPr>
            <p:ph idx="1"/>
          </p:nvPr>
        </p:nvSpPr>
        <p:spPr>
          <a:xfrm>
            <a:off x="457200" y="990600"/>
            <a:ext cx="8229600" cy="5135563"/>
          </a:xfrm>
        </p:spPr>
        <p:txBody>
          <a:bodyPr>
            <a:normAutofit lnSpcReduction="10000"/>
          </a:bodyPr>
          <a:lstStyle/>
          <a:p>
            <a:pPr algn="just"/>
            <a:r>
              <a:rPr lang="ar-EG" dirty="0" smtClean="0"/>
              <a:t>عند انشاء ملاعب النجيل الصناعي الجيل الثالث يجب الاهتمام بالخطوات التالية:-</a:t>
            </a:r>
          </a:p>
          <a:p>
            <a:pPr marL="0" indent="0" algn="just">
              <a:buNone/>
            </a:pPr>
            <a:endParaRPr lang="ar-EG" dirty="0" smtClean="0"/>
          </a:p>
          <a:p>
            <a:pPr algn="just"/>
            <a:r>
              <a:rPr lang="ar-EG" dirty="0"/>
              <a:t>1</a:t>
            </a:r>
            <a:r>
              <a:rPr lang="ar-EG" dirty="0" smtClean="0"/>
              <a:t>- </a:t>
            </a:r>
            <a:r>
              <a:rPr lang="ar-EG" dirty="0">
                <a:solidFill>
                  <a:srgbClr val="0070C0"/>
                </a:solidFill>
              </a:rPr>
              <a:t>الاساسات</a:t>
            </a:r>
            <a:r>
              <a:rPr lang="ar-EG" dirty="0"/>
              <a:t> .ملاعب الجيل الثالث تحتوي علي طبقه صرف من الحصي اسقل قاعده النجيل والقاعده توفر صرف جيد للماء عموما عند انشاء الملعب تزال طبقه من التربة وتسوي وتكبس ثم توضع طبقه حصي ويتم تركيب مواسير الصرف وتوصل بماسوره صرف رئيسية ويوضع الحصي بغمق 15-30سم وبه فراغات ولاينكبس او تنسد مسامه والخشن افضل او تركب قاعده خرسانيه او اسفلت. </a:t>
            </a:r>
          </a:p>
          <a:p>
            <a:endParaRPr lang="ar-EG" dirty="0"/>
          </a:p>
        </p:txBody>
      </p:sp>
    </p:spTree>
    <p:extLst>
      <p:ext uri="{BB962C8B-B14F-4D97-AF65-F5344CB8AC3E}">
        <p14:creationId xmlns:p14="http://schemas.microsoft.com/office/powerpoint/2010/main" val="2081501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686800" cy="6705600"/>
          </a:xfrm>
        </p:spPr>
        <p:txBody>
          <a:bodyPr>
            <a:noAutofit/>
          </a:bodyPr>
          <a:lstStyle/>
          <a:p>
            <a:pPr marL="0" indent="0">
              <a:buNone/>
            </a:pPr>
            <a:r>
              <a:rPr lang="ar-EG" dirty="0" smtClean="0">
                <a:solidFill>
                  <a:schemeClr val="accent1">
                    <a:lumMod val="50000"/>
                  </a:schemeClr>
                </a:solidFill>
              </a:rPr>
              <a:t>2- </a:t>
            </a:r>
            <a:r>
              <a:rPr lang="ar-EG" sz="2800" dirty="0" smtClean="0">
                <a:solidFill>
                  <a:schemeClr val="tx2">
                    <a:lumMod val="60000"/>
                    <a:lumOff val="40000"/>
                  </a:schemeClr>
                </a:solidFill>
              </a:rPr>
              <a:t>الطبقة الماصه للصدمات </a:t>
            </a:r>
            <a:r>
              <a:rPr lang="ar-EG" sz="2800" dirty="0" smtClean="0">
                <a:solidFill>
                  <a:schemeClr val="accent1">
                    <a:lumMod val="50000"/>
                  </a:schemeClr>
                </a:solidFill>
              </a:rPr>
              <a:t>.</a:t>
            </a:r>
            <a:r>
              <a:rPr lang="ar-EG" sz="2800" dirty="0" smtClean="0"/>
              <a:t>كانت اساسية في الجيل الاول والثاني اما في الجيل الثالث مع ظهور الالياف الطويلة والماده المالئة المطاطية فانه قد لايتم تركيبها .وعند تركيبها عند الحاجه هناك انواع منها مثل المطاط والفوم الممدد ويصل سمكها ويصل سمكها الي 1.5سم ومسامية لتسهيل الصرف .</a:t>
            </a:r>
          </a:p>
          <a:p>
            <a:pPr marL="0" indent="0">
              <a:buNone/>
            </a:pPr>
            <a:r>
              <a:rPr lang="ar-EG" sz="2800" dirty="0" smtClean="0">
                <a:solidFill>
                  <a:schemeClr val="accent1">
                    <a:lumMod val="50000"/>
                  </a:schemeClr>
                </a:solidFill>
              </a:rPr>
              <a:t>3- </a:t>
            </a:r>
            <a:r>
              <a:rPr lang="ar-EG" sz="2800" dirty="0" smtClean="0">
                <a:solidFill>
                  <a:srgbClr val="00B0F0"/>
                </a:solidFill>
              </a:rPr>
              <a:t>القاعده</a:t>
            </a:r>
            <a:r>
              <a:rPr lang="ar-EG" sz="2800" dirty="0" smtClean="0">
                <a:solidFill>
                  <a:schemeClr val="accent1">
                    <a:lumMod val="50000"/>
                  </a:schemeClr>
                </a:solidFill>
              </a:rPr>
              <a:t> .وهي الجزء من النجيل الصناعي الذي تثبت فية الالياف باللحام او بالصمغ والقاعده الضعيفة قد تسبب سهولة خلع الالياف ويجب ان تكون القاعده مقاومه للعفن والتحلل بالاشعة فوق البنفسجية وماده القاعده من البوليستر او البولي بروبلين وهي من طبقة واحده او عده طبقات وهي مسامية.</a:t>
            </a:r>
          </a:p>
          <a:p>
            <a:pPr marL="0" indent="0">
              <a:buNone/>
            </a:pPr>
            <a:r>
              <a:rPr lang="ar-EG" sz="2800" dirty="0" smtClean="0">
                <a:solidFill>
                  <a:schemeClr val="accent1">
                    <a:lumMod val="50000"/>
                  </a:schemeClr>
                </a:solidFill>
              </a:rPr>
              <a:t>4- </a:t>
            </a:r>
            <a:r>
              <a:rPr lang="ar-EG" sz="2800" dirty="0" smtClean="0">
                <a:solidFill>
                  <a:srgbClr val="00B0F0"/>
                </a:solidFill>
              </a:rPr>
              <a:t>الالياف</a:t>
            </a:r>
            <a:r>
              <a:rPr lang="ar-EG" sz="2800" dirty="0" smtClean="0">
                <a:solidFill>
                  <a:schemeClr val="accent1">
                    <a:lumMod val="50000"/>
                  </a:schemeClr>
                </a:solidFill>
              </a:rPr>
              <a:t>. في هذا الجيل الالياف طويلة من 4-7سم ومصنوعه من البولي ايثلين او البوليبروبيلين وتركب في القاعده اما بطريقه سليت فيلم حيث ومجاميع الالياف تثبت وتغطي بالبولي بريثان او اللاتكس واستخدامها اقل اما الطريقة الثانية فهي المونوفيلمنت </a:t>
            </a:r>
            <a:r>
              <a:rPr lang="en-US" sz="2800" dirty="0" smtClean="0">
                <a:solidFill>
                  <a:schemeClr val="accent1">
                    <a:lumMod val="50000"/>
                  </a:schemeClr>
                </a:solidFill>
              </a:rPr>
              <a:t>monofilament</a:t>
            </a:r>
            <a:r>
              <a:rPr lang="ar-EG" sz="2800" dirty="0" smtClean="0">
                <a:solidFill>
                  <a:schemeClr val="accent1">
                    <a:lumMod val="50000"/>
                  </a:schemeClr>
                </a:solidFill>
              </a:rPr>
              <a:t>فهي مقاومه للرقاد بشكل اكبر من السابقة وتلصق الالياف في القاعده ومعظم انواع النجيل المنتجه تتجه لاستخدامها.</a:t>
            </a:r>
          </a:p>
          <a:p>
            <a:pPr marL="0" indent="0">
              <a:buNone/>
            </a:pPr>
            <a:endParaRPr lang="ar-EG" sz="2000" dirty="0">
              <a:solidFill>
                <a:schemeClr val="accent1">
                  <a:lumMod val="50000"/>
                </a:schemeClr>
              </a:solidFill>
            </a:endParaRPr>
          </a:p>
        </p:txBody>
      </p:sp>
    </p:spTree>
    <p:extLst>
      <p:ext uri="{BB962C8B-B14F-4D97-AF65-F5344CB8AC3E}">
        <p14:creationId xmlns:p14="http://schemas.microsoft.com/office/powerpoint/2010/main" val="2793415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ar-EG" dirty="0"/>
              <a:t>5- </a:t>
            </a:r>
            <a:r>
              <a:rPr lang="ar-EG" dirty="0">
                <a:solidFill>
                  <a:srgbClr val="FFFF00"/>
                </a:solidFill>
              </a:rPr>
              <a:t>الخياطه</a:t>
            </a:r>
            <a:r>
              <a:rPr lang="ar-EG" dirty="0"/>
              <a:t>.الالياف الطويلة في الجيل الثالث لايظهر بها اماكن اتصال اجزاء المسطح ببعضها وهي تسمي اماكن الخياطه ويجب متابعتها وظهورها حتي نتفادي ظهورها لانها تسبب جروح اللاعبين والتخييط اما يدويا او تثبت بالصمغ والخياطه بالياف بيضاء وتخيط البلاطات مع بعضها </a:t>
            </a:r>
            <a:r>
              <a:rPr lang="ar-EG" dirty="0" smtClean="0"/>
              <a:t>.</a:t>
            </a:r>
          </a:p>
          <a:p>
            <a:pPr marL="0" indent="0">
              <a:buNone/>
            </a:pPr>
            <a:endParaRPr lang="ar-EG" dirty="0"/>
          </a:p>
          <a:p>
            <a:r>
              <a:rPr lang="ar-EG" dirty="0"/>
              <a:t>6-</a:t>
            </a:r>
            <a:r>
              <a:rPr lang="ar-EG" dirty="0">
                <a:solidFill>
                  <a:srgbClr val="FFFF00"/>
                </a:solidFill>
              </a:rPr>
              <a:t> الماده المالئة</a:t>
            </a:r>
            <a:r>
              <a:rPr lang="ar-EG" dirty="0"/>
              <a:t>.تتكون من اجزاء مطاطية او مخلوط قطع مطاط صغيرة ورمل السليكا وسمكها 2-5سم الماده المطاطية تتكون من </a:t>
            </a:r>
            <a:r>
              <a:rPr lang="en-US" dirty="0" err="1"/>
              <a:t>SBRٌ</a:t>
            </a:r>
            <a:r>
              <a:rPr lang="ar-EG" dirty="0"/>
              <a:t>علي شكل حبيبات 2-3مم ومرنه ومقاومه للعوامل البيئية ولكن يعيبة ان غير مناسب للبيئة لانه مخلفات بترولية وبدا البحث عن بدائل اخري مثل حبيبات </a:t>
            </a:r>
            <a:r>
              <a:rPr lang="en-US" dirty="0"/>
              <a:t>TPE</a:t>
            </a:r>
            <a:r>
              <a:rPr lang="ar-EG" dirty="0"/>
              <a:t>او استخدام  اس بي ار مع مواد عضوية مثل الياف جوز الهند وقشور الفول السوداني . </a:t>
            </a:r>
          </a:p>
        </p:txBody>
      </p:sp>
    </p:spTree>
    <p:extLst>
      <p:ext uri="{BB962C8B-B14F-4D97-AF65-F5344CB8AC3E}">
        <p14:creationId xmlns:p14="http://schemas.microsoft.com/office/powerpoint/2010/main" val="4267781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17638"/>
          </a:xfrm>
        </p:spPr>
        <p:txBody>
          <a:bodyPr/>
          <a:lstStyle/>
          <a:p>
            <a:r>
              <a:rPr lang="ar-EG" dirty="0" smtClean="0"/>
              <a:t>تدريبات علي المحاضرة العاشرة</a:t>
            </a:r>
            <a:endParaRPr lang="ar-EG" dirty="0"/>
          </a:p>
        </p:txBody>
      </p:sp>
      <p:sp>
        <p:nvSpPr>
          <p:cNvPr id="3" name="Content Placeholder 2"/>
          <p:cNvSpPr>
            <a:spLocks noGrp="1"/>
          </p:cNvSpPr>
          <p:nvPr>
            <p:ph idx="1"/>
          </p:nvPr>
        </p:nvSpPr>
        <p:spPr>
          <a:xfrm>
            <a:off x="457200" y="1066800"/>
            <a:ext cx="8229600" cy="5059363"/>
          </a:xfrm>
        </p:spPr>
        <p:txBody>
          <a:bodyPr>
            <a:normAutofit/>
          </a:bodyPr>
          <a:lstStyle/>
          <a:p>
            <a:pPr marL="0" indent="0">
              <a:buNone/>
            </a:pPr>
            <a:r>
              <a:rPr lang="ar-EG" dirty="0" smtClean="0">
                <a:solidFill>
                  <a:schemeClr val="tx2">
                    <a:lumMod val="50000"/>
                  </a:schemeClr>
                </a:solidFill>
              </a:rPr>
              <a:t>1- ماهي الاجيال المختلفة للنجيل الصناعي مع شرح مميزات ومكونات الجيل الثالث للنجيل الصناعي ؟</a:t>
            </a:r>
          </a:p>
          <a:p>
            <a:pPr marL="0" indent="0">
              <a:buNone/>
            </a:pPr>
            <a:endParaRPr lang="ar-EG" dirty="0" smtClean="0">
              <a:solidFill>
                <a:schemeClr val="tx2">
                  <a:lumMod val="50000"/>
                </a:schemeClr>
              </a:solidFill>
            </a:endParaRPr>
          </a:p>
          <a:p>
            <a:r>
              <a:rPr lang="ar-EG" smtClean="0">
                <a:solidFill>
                  <a:schemeClr val="tx2">
                    <a:lumMod val="50000"/>
                  </a:schemeClr>
                </a:solidFill>
              </a:rPr>
              <a:t>وضح بالتفصيل النقاط </a:t>
            </a:r>
            <a:r>
              <a:rPr lang="ar-EG" dirty="0">
                <a:solidFill>
                  <a:schemeClr val="tx2">
                    <a:lumMod val="50000"/>
                  </a:schemeClr>
                </a:solidFill>
              </a:rPr>
              <a:t>الواجب اخذها في الاعتبار </a:t>
            </a:r>
            <a:r>
              <a:rPr lang="ar-EG" dirty="0" smtClean="0">
                <a:solidFill>
                  <a:schemeClr val="tx2">
                    <a:lumMod val="50000"/>
                  </a:schemeClr>
                </a:solidFill>
              </a:rPr>
              <a:t>عند انشاء </a:t>
            </a:r>
            <a:r>
              <a:rPr lang="ar-EG" dirty="0">
                <a:solidFill>
                  <a:schemeClr val="tx2">
                    <a:lumMod val="50000"/>
                  </a:schemeClr>
                </a:solidFill>
              </a:rPr>
              <a:t>ملاعب النجيل الصناعي الجيل الثالث  </a:t>
            </a:r>
            <a:r>
              <a:rPr lang="ar-EG" dirty="0" smtClean="0">
                <a:solidFill>
                  <a:schemeClr val="tx2">
                    <a:lumMod val="50000"/>
                  </a:schemeClr>
                </a:solidFill>
              </a:rPr>
              <a:t>؟</a:t>
            </a:r>
          </a:p>
        </p:txBody>
      </p:sp>
    </p:spTree>
    <p:extLst>
      <p:ext uri="{BB962C8B-B14F-4D97-AF65-F5344CB8AC3E}">
        <p14:creationId xmlns:p14="http://schemas.microsoft.com/office/powerpoint/2010/main" val="3716476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WordArt 2"/>
          <p:cNvSpPr>
            <a:spLocks noGrp="1" noChangeArrowheads="1" noChangeShapeType="1" noTextEdit="1"/>
          </p:cNvSpPr>
          <p:nvPr>
            <p:ph idx="1"/>
          </p:nvPr>
        </p:nvSpPr>
        <p:spPr bwMode="auto">
          <a:xfrm>
            <a:off x="0" y="533400"/>
            <a:ext cx="8991600" cy="5410200"/>
          </a:xfrm>
          <a:prstGeom prst="rect">
            <a:avLst/>
          </a:prstGeom>
        </p:spPr>
        <p:txBody>
          <a:bodyPr wrap="none" fromWordArt="1">
            <a:prstTxWarp prst="textPlain">
              <a:avLst>
                <a:gd name="adj" fmla="val 39801"/>
              </a:avLst>
            </a:prstTxWarp>
          </a:bodyPr>
          <a:lstStyle/>
          <a:p>
            <a:pPr marL="0" indent="0" algn="ctr">
              <a:buNone/>
            </a:pPr>
            <a:r>
              <a:rPr lang="ar-EG" sz="3600"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cs typeface="Times New Roman"/>
              </a:rPr>
              <a:t>شكراً </a:t>
            </a:r>
            <a:r>
              <a:rPr lang="ar-EG" sz="36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cs typeface="Times New Roman"/>
              </a:rPr>
              <a:t>لكم</a:t>
            </a:r>
          </a:p>
        </p:txBody>
      </p:sp>
    </p:spTree>
    <p:extLst>
      <p:ext uri="{BB962C8B-B14F-4D97-AF65-F5344CB8AC3E}">
        <p14:creationId xmlns:p14="http://schemas.microsoft.com/office/powerpoint/2010/main" val="1597976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358</TotalTime>
  <Words>647</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النجيل الصناعي </vt:lpstr>
      <vt:lpstr>PowerPoint Presentation</vt:lpstr>
      <vt:lpstr>PowerPoint Presentation</vt:lpstr>
      <vt:lpstr>انشاء ملاعب النجيل الصناعي الجيل الثالث  </vt:lpstr>
      <vt:lpstr>PowerPoint Presentation</vt:lpstr>
      <vt:lpstr>PowerPoint Presentation</vt:lpstr>
      <vt:lpstr>تدريبات علي المحاضرة العاشرة</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etc</dc:creator>
  <cp:lastModifiedBy>etc</cp:lastModifiedBy>
  <cp:revision>43</cp:revision>
  <dcterms:created xsi:type="dcterms:W3CDTF">2006-08-16T00:00:00Z</dcterms:created>
  <dcterms:modified xsi:type="dcterms:W3CDTF">2020-04-14T23:35:59Z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